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iqWfaeALfyfMQmylq5SW1/kvzZ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ontserrat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3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b485b1ff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a8b485b1ff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4" name="Google Shape;174;ga8b485b1ff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8b485b1ff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a8b485b1ff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ga8b485b1ff_0_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8b485b1ff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a8b485b1ff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ga8b485b1ff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8b485b1ff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a8b485b1ff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ga8b485b1ff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8b485b1ff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a8b485b1ff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ga8b485b1ff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8b485b1ff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a8b485b1ff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ga8b485b1ff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b485b1ff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a8b485b1ff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" name="Google Shape;230;ga8b485b1ff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2" name="Google Shape;242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8b485b1f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8b485b1f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8" name="Google Shape;248;ga8b485b1ff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7" name="Google Shape;257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a8b485b1ff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" name="Google Shape;93;ga8b485b1ff_0_2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6" name="Google Shape;266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8b485b1ff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a8b485b1ff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4" name="Google Shape;274;ga8b485b1ff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8b485b1ff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a8b485b1ff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3" name="Google Shape;283;ga8b485b1ff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8b485b1ff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a8b485b1ff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1" name="Google Shape;291;ga8b485b1ff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b485b1ff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a8b485b1ff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2" name="Google Shape;302;ga8b485b1ff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d1a4756b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ad1a4756b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0" name="Google Shape;310;gad1a4756b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8b485b1ff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a8b485b1ff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6" name="Google Shape;316;ga8b485b1ff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a8b485b1ff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7" name="Google Shape;327;ga8b485b1ff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8b485b1ff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a8b485b1ff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9" name="Google Shape;339;ga8b485b1ff_0_2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8b485b1ff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a8b485b1ff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9" name="Google Shape;349;ga8b485b1ff_0_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a1eac15f37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" name="Google Shape;99;ga1eac15f37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31b88e5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a231b88e5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9" name="Google Shape;359;ga231b88e58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2c25b0cc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a2c25b0cc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7" name="Google Shape;367;ga2c25b0cc8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a8b485b1ff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ga8b485b1ff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a8b485b1ff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ga8b485b1ff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b485b1ff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a8b485b1ff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7" name="Google Shape;137;ga8b485b1ff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8b485b1ff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a8b485b1ff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ga8b485b1ff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8b485b1ff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a8b485b1ff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ga8b485b1ff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8b485b1f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a8b485b1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ga8b485b1f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46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Machine Learning – Time Series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8b485b1ff_0_101"/>
          <p:cNvSpPr txBox="1"/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Additive vs Multiplicative Decompose</a:t>
            </a:r>
            <a:endParaRPr/>
          </a:p>
        </p:txBody>
      </p:sp>
      <p:sp>
        <p:nvSpPr>
          <p:cNvPr id="177" name="Google Shape;177;ga8b485b1ff_0_101"/>
          <p:cNvSpPr txBox="1"/>
          <p:nvPr/>
        </p:nvSpPr>
        <p:spPr>
          <a:xfrm>
            <a:off x="623875" y="1690825"/>
            <a:ext cx="19575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</a:t>
            </a: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Residuals</a:t>
            </a: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a8b485b1ff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1850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a8b485b1ff_0_101"/>
          <p:cNvSpPr txBox="1"/>
          <p:nvPr/>
        </p:nvSpPr>
        <p:spPr>
          <a:xfrm>
            <a:off x="3039750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a8b485b1ff_0_101"/>
          <p:cNvSpPr txBox="1"/>
          <p:nvPr/>
        </p:nvSpPr>
        <p:spPr>
          <a:xfrm>
            <a:off x="6351900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200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b485b1ff_0_1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3" name="Google Shape;193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a8b485b1ff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77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b485b1ff_0_1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Simple Exponential Smoothing (SES)</a:t>
            </a:r>
            <a:endParaRPr/>
          </a:p>
        </p:txBody>
      </p:sp>
      <p:sp>
        <p:nvSpPr>
          <p:cNvPr id="207" name="Google Shape;207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emplea sobre datos que no tienen una tendencia o estacionalidad muy clara. Se compone de un parámetro llamado alpha (0-1), que determina cuánto suaviza la serie temporal.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8425" y="2440475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a8b485b1ff_0_120"/>
          <p:cNvSpPr txBox="1"/>
          <p:nvPr/>
        </p:nvSpPr>
        <p:spPr>
          <a:xfrm>
            <a:off x="879600" y="30954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 L el nivel calculado por SES, e Y el de la propia serie temporal.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 mayor es alpha, más se asemeja a la serie original.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a8b485b1ff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601" y="4074325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a8b485b1ff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8200" y="2195550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a8b485b1ff_0_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1682" y="4074325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b485b1ff_0_1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 Exponential Smoothing (DES)</a:t>
            </a:r>
            <a:endParaRPr/>
          </a:p>
        </p:txBody>
      </p:sp>
      <p:sp>
        <p:nvSpPr>
          <p:cNvPr id="219" name="Google Shape;219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funciona muy bien con tendencias en los Time Series. Double Exponential Smoothing maneja mejor datos con tendencia y sin seasonality, en comparación con otros métodos. Ahora, además de depender de alpha, dependerá también de beta.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a8b485b1ff_0_134"/>
          <p:cNvSpPr txBox="1"/>
          <p:nvPr/>
        </p:nvSpPr>
        <p:spPr>
          <a:xfrm>
            <a:off x="838200" y="3513500"/>
            <a:ext cx="3309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 es el numero de puntos a predecir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a8b485b1ff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725" y="2932750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a8b485b1ff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513" y="2404500"/>
            <a:ext cx="2019275" cy="3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a8b485b1ff_0_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3650" y="3513550"/>
            <a:ext cx="2019275" cy="44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a8b485b1ff_0_134"/>
          <p:cNvSpPr/>
          <p:nvPr/>
        </p:nvSpPr>
        <p:spPr>
          <a:xfrm>
            <a:off x="5796200" y="2689250"/>
            <a:ext cx="156000" cy="34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a8b485b1ff_0_134"/>
          <p:cNvSpPr/>
          <p:nvPr/>
        </p:nvSpPr>
        <p:spPr>
          <a:xfrm rot="10793389">
            <a:off x="6318758" y="3320910"/>
            <a:ext cx="156000" cy="34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a8b485b1ff_0_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8b485b1ff_0_1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3" name="Google Shape;233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a8b485b1ff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275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416175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a8b485b1ff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2275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a8b485b1ff_0_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186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a8b485b1ff_0_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6872" y="4428450"/>
            <a:ext cx="4220925" cy="20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Stationary &amp; Correlation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b485b1ff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Stationary</a:t>
            </a:r>
            <a:endParaRPr/>
          </a:p>
        </p:txBody>
      </p:sp>
      <p:sp>
        <p:nvSpPr>
          <p:cNvPr id="251" name="Google Shape;251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serie es stationary (estacionaria) cuando sus propiedades estadísticas no varían con el tiempo.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serie NO es estacionaria cuando su tendencia cambia con el tiempo, su varianza, o tiene seasonality (patrones periódicos).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qué es importante este concepto?</a:t>
            </a:r>
            <a:endParaRPr b="1" i="0" sz="17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mayoría de modelos trabajan con series estacionarias. Hay que convertirlas para poder modelar los datos. Tendrán una media, varianza y autocorrelación constantes y podremos aplicar la mayoría de conceptos estadísticos.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a8b485b1ff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a8b485b1ff_0_12"/>
          <p:cNvSpPr txBox="1"/>
          <p:nvPr/>
        </p:nvSpPr>
        <p:spPr>
          <a:xfrm>
            <a:off x="906400" y="5495700"/>
            <a:ext cx="106890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técnicas autoregresivas son modelos lineales que dependen de instantes anteriores del Time Series. Necesitamos que las features sean independientes y no estén correlacionadas unas con otras. Por eso quitamos la seasonality, para que no exista correlación alta. Las features tienen que ser totalmente independientes.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"/>
          <p:cNvSpPr txBox="1"/>
          <p:nvPr/>
        </p:nvSpPr>
        <p:spPr>
          <a:xfrm>
            <a:off x="637449" y="1543988"/>
            <a:ext cx="5026751" cy="22279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 que mide la correlación de un instante vs sus instantes anteriores.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autocorrelación va de -1 a 1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habitual que cada instante tenga correlación alta con los mas próximos y baja con los mas lejanos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Autocorrelation plot</a:t>
            </a:r>
            <a:endParaRPr sz="3700"/>
          </a:p>
        </p:txBody>
      </p:sp>
      <p:pic>
        <p:nvPicPr>
          <p:cNvPr descr="A Gentle Introduction to Autocorrelation and Partial Autocorrelation" id="261" name="Google Shape;2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628" y="2534826"/>
            <a:ext cx="4749800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877" y="3276600"/>
            <a:ext cx="4407823" cy="282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Analítica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"/>
          <p:cNvSpPr txBox="1"/>
          <p:nvPr/>
        </p:nvSpPr>
        <p:spPr>
          <a:xfrm>
            <a:off x="607849" y="1208488"/>
            <a:ext cx="5367000" cy="48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hipótesis es una pregunta que acepta si/no como respuesta.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hipótesis nula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hipótesis alternativa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salario medio de España es igual que el europeo?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El salario medio España </a:t>
            </a: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Salario medio europeo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El salario medio España </a:t>
            </a: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&lt;&gt;</a:t>
            </a: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Salario medio europeo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valores p evalúan qué tan bien los datos de la muestra apoyan el argumento de que la hipótesis nula es verdadera.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 p altos: los datos son probables con una hipótesis nula verdadera.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 p bajos: los datos son poco probables con una hipótesis nula verdadera.</a:t>
            </a:r>
            <a:endParaRPr sz="1200">
              <a:solidFill>
                <a:srgbClr val="4D4F5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Pvalor &lt; alpha = 0,05 –&gt; Aceptas la H1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Pvalor &gt;= alpha = 0,05 –&gt;“Aceptas la H0”</a:t>
            </a:r>
            <a:endParaRPr b="1" sz="1150">
              <a:solidFill>
                <a:srgbClr val="2E465B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Test de hipotesis</a:t>
            </a:r>
            <a:endParaRPr sz="3700"/>
          </a:p>
        </p:txBody>
      </p:sp>
      <p:pic>
        <p:nvPicPr>
          <p:cNvPr id="270" name="Google Shape;2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6522" y="1466215"/>
            <a:ext cx="517207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8b485b1ff_0_184"/>
          <p:cNvSpPr txBox="1"/>
          <p:nvPr>
            <p:ph type="title"/>
          </p:nvPr>
        </p:nvSpPr>
        <p:spPr>
          <a:xfrm>
            <a:off x="441960" y="161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000">
                <a:solidFill>
                  <a:srgbClr val="FF0000"/>
                </a:solidFill>
              </a:rPr>
              <a:t>¿Cómo compruebo si una serie es Stationary?</a:t>
            </a:r>
            <a:endParaRPr sz="4000"/>
          </a:p>
        </p:txBody>
      </p:sp>
      <p:sp>
        <p:nvSpPr>
          <p:cNvPr id="277" name="Google Shape;277;ga8b485b1ff_0_184"/>
          <p:cNvSpPr txBox="1"/>
          <p:nvPr/>
        </p:nvSpPr>
        <p:spPr>
          <a:xfrm>
            <a:off x="441960" y="1366410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comprueba fácilmente de manera gráfica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a8b485b1ff_0_184"/>
          <p:cNvSpPr txBox="1"/>
          <p:nvPr/>
        </p:nvSpPr>
        <p:spPr>
          <a:xfrm>
            <a:off x="441960" y="38779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0" i="0" lang="en-GB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¿Qué hago para hacerla Stationary?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a8b485b1ff_0_184"/>
          <p:cNvSpPr txBox="1"/>
          <p:nvPr/>
        </p:nvSpPr>
        <p:spPr>
          <a:xfrm>
            <a:off x="441960" y="4858275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habrá que quitar la componente estacional. Diferenciando (siguiente diapo) o utilizando un SARIMA, que tiene en cuenta la seasonality.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hay que quitarla. Puede servir restar la media del TS, restar la componente de la tendencia del modelo aditivo o diferenciar con un lag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diferenciar primero por un lag y luego de nuevo si es necesario para eliminar la autocorrelación.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correlación lineal nos da un indicador de cuánto se relaciona linealmente una variable con otra. La autocorrelación sirve para ver si hay relación entre cada instante y sus lags, es decir, instantes anteriores.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existe una estacionalidad mensual, habrá correlación entre cada instante y su valor 12 instantes más atrás. 24 instantes más atrás también estará relacionado, pero no tanto.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a8b485b1ff_0_2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87" name="Google Shape;287;ga8b485b1ff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8b485b1ff_0_205"/>
          <p:cNvSpPr txBox="1"/>
          <p:nvPr/>
        </p:nvSpPr>
        <p:spPr>
          <a:xfrm>
            <a:off x="838200" y="1452776"/>
            <a:ext cx="4976400" cy="19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a8b485b1ff_0_2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95" name="Google Shape;295;ga8b485b1ff_0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900" y="3175000"/>
            <a:ext cx="94996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a8b485b1ff_0_205"/>
          <p:cNvSpPr txBox="1"/>
          <p:nvPr/>
        </p:nvSpPr>
        <p:spPr>
          <a:xfrm>
            <a:off x="6208300" y="1452776"/>
            <a:ext cx="4976400" cy="1582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usar un modelo que integre automáticamente este componente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ga8b485b1ff_0_205"/>
          <p:cNvCxnSpPr/>
          <p:nvPr/>
        </p:nvCxnSpPr>
        <p:spPr>
          <a:xfrm>
            <a:off x="7937500" y="4229100"/>
            <a:ext cx="508000" cy="0"/>
          </a:xfrm>
          <a:prstGeom prst="straightConnector1">
            <a:avLst/>
          </a:prstGeom>
          <a:noFill/>
          <a:ln cap="flat" cmpd="sng" w="44450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8" name="Google Shape;298;ga8b485b1ff_0_205"/>
          <p:cNvSpPr txBox="1"/>
          <p:nvPr/>
        </p:nvSpPr>
        <p:spPr>
          <a:xfrm>
            <a:off x="7334250" y="3815174"/>
            <a:ext cx="17145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Seasonal lag = 12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306" name="Google Shape;306;ga8b485b1ff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d1a4756b6_0_0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Técnicas de Regresión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predice valores futuros basados en los datos pasados. Para utilizar un modelo AR necesitamos un TS stationary.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la fórmula beta es un parámetro que podremos ir modificando, de -1 a 1, y epsilon es ruido.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de autoregresión. Se suele usar 1 o 2.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es el intercept.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a8b485b1ff_0_266"/>
          <p:cNvSpPr txBox="1"/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320" name="Google Shape;320;ga8b485b1ff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GB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a8b485b1ff_0_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a8b485b1ff_0_266"/>
          <p:cNvSpPr txBox="1"/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sng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 Integrated Moving Average</a:t>
            </a:r>
            <a:endParaRPr b="0" i="0" sz="1600" u="sng" cap="none" strike="noStrike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utiliza valores y errores pasados para realizar predicciones en una serie temporal.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sng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serie temporal NO puede tener seasonality. ARIMA lo modelará con el parámetro d. O diferencio por el lag de su seasonality o utilizo SARIMA.</a:t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sng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qué no puede tener seasonality?</a:t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modelo es una REGRESIÓN basada en instantes anteriores, por lo que no puede existir correlación alta entre instantes de la serie temporal. Seasonality implica repetición de patrones cada X periodo (12 meses, 24h...), por lo que NO podemos usar datos con seasonality. Necesitamos garantizar la independencia de los lags de la serie.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sng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utilizar el modelo SARIMA para series temporales con seasonality.</a:t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sng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tiene que ser stationary. Lo haremos con el parámetro d</a:t>
            </a:r>
            <a:endParaRPr b="0" i="0" sz="1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249"/>
          <p:cNvSpPr txBox="1"/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31" name="Google Shape;33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sng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b="0" i="0" sz="1600" u="sng" cap="none" strike="noStrike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600" u="sng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b="0" i="0" sz="1600" u="sng" cap="none" strike="noStrike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usando un SARIMA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GB" sz="7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b="0" i="0" sz="7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b="1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b="0" i="1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b="1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b="0" i="1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b="1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b="0" i="1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b="1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b="1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a8b485b1ff_0_278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43" name="Google Shape;343;ga8b485b1ff_0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a8b485b1ff_0_278"/>
          <p:cNvPicPr preferRelativeResize="0"/>
          <p:nvPr/>
        </p:nvPicPr>
        <p:blipFill rotWithShape="1">
          <a:blip r:embed="rId4">
            <a:alphaModFix/>
          </a:blip>
          <a:srcRect b="23560" l="17183" r="49978" t="5617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a8b485b1ff_0_2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a8b485b1ff_0_308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53" name="Google Shape;353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a8b485b1ff_0_308"/>
          <p:cNvSpPr txBox="1"/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55" name="Google Shape;355;ga8b485b1ff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¿Qué es un Time Series?</a:t>
            </a:r>
            <a:endParaRPr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observaciones ordenadas en el tiempo, a través de intervalos de tiempo regulares.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intervalo de tiempo podría ser: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 (presupuesto anual)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(gastos)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 (tráfico aéreo)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 (ventas semanales)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 (tiempo)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 (precio stocks)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 (entradas en un call center)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 (Tráfico web)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otros algoritmos: DecisionTreeRegressor, RandomForestRegressor...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a231b88e58_0_24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63" name="Google Shape;363;ga231b88e58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a2c25b0cc8_0_5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71" name="Google Shape;371;ga2c25b0cc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Algunos ejemplos</a:t>
            </a:r>
            <a:endParaRPr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Precio acciones Google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Diferencia diaria de precio acciones de Google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Nº Strikes anuales en EEUU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mensuales de casas unifamiliares en EEUU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Precio anual de la docena de huevos en EEUU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Cerdos sacrificados mensualmente en Victoria, Australia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g)Total de linces atrapados en el río McKenzie (Canadá)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Producción cervezera mensual en Australia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i) Producción eléctrica mensual en Australia.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2250475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variables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8462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00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997025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432391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2250475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a8b485b1ff_0_62"/>
          <p:cNvSpPr txBox="1"/>
          <p:nvPr/>
        </p:nvSpPr>
        <p:spPr>
          <a:xfrm>
            <a:off x="8027400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Predicción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a8b485b1ff_0_62"/>
          <p:cNvSpPr txBox="1"/>
          <p:nvPr/>
        </p:nvSpPr>
        <p:spPr>
          <a:xfrm>
            <a:off x="8335800" y="2236475"/>
            <a:ext cx="2821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Determinística vs Estocástica</a:t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a8b485b1ff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1850" y="2741574"/>
            <a:ext cx="2467500" cy="369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a8b485b1ff_0_62"/>
          <p:cNvSpPr txBox="1"/>
          <p:nvPr/>
        </p:nvSpPr>
        <p:spPr>
          <a:xfrm>
            <a:off x="815000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6">
            <a:alphaModFix/>
          </a:blip>
          <a:srcRect b="0" l="0" r="23652" t="0"/>
          <a:stretch/>
        </p:blipFill>
        <p:spPr>
          <a:xfrm>
            <a:off x="427450" y="5279700"/>
            <a:ext cx="2210559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3251863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56887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3100" y="5210842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8b485b1ff_0_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9008" y="5128200"/>
            <a:ext cx="1490691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a8b485b1ff_0_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32506" y="5186456"/>
            <a:ext cx="1583726" cy="131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8b485b1ff_0_55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Objetivo de Time Series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Entender el pasado mediante análisis prescriptivo para predecir el futuro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8b485b1ff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46" name="Google Shape;146;ga8b485b1ff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a8b485b1ff_0_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8b485b1ff_0_2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55" name="Google Shape;155;ga8b485b1ff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a8b485b1ff_0_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a8b485b1ff_0_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8b485b1f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Componentes de un Time Series</a:t>
            </a:r>
            <a:endParaRPr/>
          </a:p>
        </p:txBody>
      </p:sp>
      <p:sp>
        <p:nvSpPr>
          <p:cNvPr id="168" name="Google Shape;168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Tendency</a:t>
            </a: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 a largo plazo en relación al nivel medio, o el cambio a largo plazo de la media.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b="0" i="0" lang="en-GB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presentan cierta periodicidad (mensual, anual…). Por ejemplo, el paro suele aumentar en invierno, y disminuir en verano.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b="0" i="0" lang="en-GB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eliminamos los dos componentes anteriores, nos queda la componente aleatoria. Se pretende estudiar qué tipo de comportamiento aleatorio presentan estos residuos.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variations</a:t>
            </a:r>
            <a:r>
              <a:rPr b="0" i="0" lang="en-GB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GB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Es poco frecuente. Por ejemplo ciclos económicos de la bolsa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a8b485b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a8b485b1ff_0_0"/>
          <p:cNvSpPr txBox="1"/>
          <p:nvPr/>
        </p:nvSpPr>
        <p:spPr>
          <a:xfrm>
            <a:off x="10005134" y="2998113"/>
            <a:ext cx="1899821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Seasonal -&gt; Estacional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Stationary -&gt; Estacionario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2020-05-12T19:48:30Z</dcterms:created>
  <dc:creator>Gabriel VT</dc:creator>
</cp:coreProperties>
</file>